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0"/>
  </p:notesMasterIdLst>
  <p:sldIdLst>
    <p:sldId id="275" r:id="rId2"/>
    <p:sldId id="264" r:id="rId3"/>
    <p:sldId id="270" r:id="rId4"/>
    <p:sldId id="274" r:id="rId5"/>
    <p:sldId id="263" r:id="rId6"/>
    <p:sldId id="271" r:id="rId7"/>
    <p:sldId id="272" r:id="rId8"/>
    <p:sldId id="273" r:id="rId9"/>
  </p:sldIdLst>
  <p:sldSz cx="21945600" cy="12801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F0F7"/>
    <a:srgbClr val="D2DFEF"/>
    <a:srgbClr val="D526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5"/>
    <p:restoredTop sz="86639"/>
  </p:normalViewPr>
  <p:slideViewPr>
    <p:cSldViewPr snapToGrid="0">
      <p:cViewPr varScale="1">
        <p:scale>
          <a:sx n="58" d="100"/>
          <a:sy n="58" d="100"/>
        </p:scale>
        <p:origin x="147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976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511E9C-C281-E141-8EEE-C7A836344348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4225" y="1143000"/>
            <a:ext cx="52895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CCDCE4-2EDE-AC41-A098-2C62DDCE9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124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67865" rtl="0" eaLnBrk="1" latinLnBrk="0" hangingPunct="1">
      <a:defRPr sz="2189" kern="1200">
        <a:solidFill>
          <a:schemeClr val="tx1"/>
        </a:solidFill>
        <a:latin typeface="+mn-lt"/>
        <a:ea typeface="+mn-ea"/>
        <a:cs typeface="+mn-cs"/>
      </a:defRPr>
    </a:lvl1pPr>
    <a:lvl2pPr marL="833933" algn="l" defTabSz="1667865" rtl="0" eaLnBrk="1" latinLnBrk="0" hangingPunct="1">
      <a:defRPr sz="2189" kern="1200">
        <a:solidFill>
          <a:schemeClr val="tx1"/>
        </a:solidFill>
        <a:latin typeface="+mn-lt"/>
        <a:ea typeface="+mn-ea"/>
        <a:cs typeface="+mn-cs"/>
      </a:defRPr>
    </a:lvl2pPr>
    <a:lvl3pPr marL="1667865" algn="l" defTabSz="1667865" rtl="0" eaLnBrk="1" latinLnBrk="0" hangingPunct="1">
      <a:defRPr sz="2189" kern="1200">
        <a:solidFill>
          <a:schemeClr val="tx1"/>
        </a:solidFill>
        <a:latin typeface="+mn-lt"/>
        <a:ea typeface="+mn-ea"/>
        <a:cs typeface="+mn-cs"/>
      </a:defRPr>
    </a:lvl3pPr>
    <a:lvl4pPr marL="2501799" algn="l" defTabSz="1667865" rtl="0" eaLnBrk="1" latinLnBrk="0" hangingPunct="1">
      <a:defRPr sz="2189" kern="1200">
        <a:solidFill>
          <a:schemeClr val="tx1"/>
        </a:solidFill>
        <a:latin typeface="+mn-lt"/>
        <a:ea typeface="+mn-ea"/>
        <a:cs typeface="+mn-cs"/>
      </a:defRPr>
    </a:lvl4pPr>
    <a:lvl5pPr marL="3335731" algn="l" defTabSz="1667865" rtl="0" eaLnBrk="1" latinLnBrk="0" hangingPunct="1">
      <a:defRPr sz="2189" kern="1200">
        <a:solidFill>
          <a:schemeClr val="tx1"/>
        </a:solidFill>
        <a:latin typeface="+mn-lt"/>
        <a:ea typeface="+mn-ea"/>
        <a:cs typeface="+mn-cs"/>
      </a:defRPr>
    </a:lvl5pPr>
    <a:lvl6pPr marL="4169664" algn="l" defTabSz="1667865" rtl="0" eaLnBrk="1" latinLnBrk="0" hangingPunct="1">
      <a:defRPr sz="2189" kern="1200">
        <a:solidFill>
          <a:schemeClr val="tx1"/>
        </a:solidFill>
        <a:latin typeface="+mn-lt"/>
        <a:ea typeface="+mn-ea"/>
        <a:cs typeface="+mn-cs"/>
      </a:defRPr>
    </a:lvl6pPr>
    <a:lvl7pPr marL="5003597" algn="l" defTabSz="1667865" rtl="0" eaLnBrk="1" latinLnBrk="0" hangingPunct="1">
      <a:defRPr sz="2189" kern="1200">
        <a:solidFill>
          <a:schemeClr val="tx1"/>
        </a:solidFill>
        <a:latin typeface="+mn-lt"/>
        <a:ea typeface="+mn-ea"/>
        <a:cs typeface="+mn-cs"/>
      </a:defRPr>
    </a:lvl7pPr>
    <a:lvl8pPr marL="5837529" algn="l" defTabSz="1667865" rtl="0" eaLnBrk="1" latinLnBrk="0" hangingPunct="1">
      <a:defRPr sz="2189" kern="1200">
        <a:solidFill>
          <a:schemeClr val="tx1"/>
        </a:solidFill>
        <a:latin typeface="+mn-lt"/>
        <a:ea typeface="+mn-ea"/>
        <a:cs typeface="+mn-cs"/>
      </a:defRPr>
    </a:lvl8pPr>
    <a:lvl9pPr marL="6671463" algn="l" defTabSz="1667865" rtl="0" eaLnBrk="1" latinLnBrk="0" hangingPunct="1">
      <a:defRPr sz="218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1: computational workflow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CDCE4-2EDE-AC41-A098-2C62DDCE9F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682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Table 1: Senescence studies and RNA-seq samples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CDCE4-2EDE-AC41-A098-2C62DDCE9F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45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189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2A-2C: Top genes and transcripts differentially expressed in RS samples.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CDCE4-2EDE-AC41-A098-2C62DDCE9FD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004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Enrichment terms in top 34 RS genes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CDCE4-2EDE-AC41-A098-2C62DDCE9F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56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189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3A: Gene-level targets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CDCE4-2EDE-AC41-A098-2C62DDCE9FD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496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6678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Figure 3B: Transcript-level targets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CDCE4-2EDE-AC41-A098-2C62DDCE9FD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709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Table 2: Top 10 membrane-bound target genes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CDCE4-2EDE-AC41-A098-2C62DDCE9FD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314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Table 3: Top 10 extracellular ligand target genes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CDCE4-2EDE-AC41-A098-2C62DDCE9FD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208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2095078"/>
            <a:ext cx="16459200" cy="4456853"/>
          </a:xfrm>
        </p:spPr>
        <p:txBody>
          <a:bodyPr anchor="b"/>
          <a:lstStyle>
            <a:lvl1pPr algn="ctr"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6723804"/>
            <a:ext cx="16459200" cy="3090756"/>
          </a:xfrm>
        </p:spPr>
        <p:txBody>
          <a:bodyPr/>
          <a:lstStyle>
            <a:lvl1pPr marL="0" indent="0" algn="ctr">
              <a:buNone/>
              <a:defRPr sz="4320"/>
            </a:lvl1pPr>
            <a:lvl2pPr marL="822960" indent="0" algn="ctr">
              <a:buNone/>
              <a:defRPr sz="3600"/>
            </a:lvl2pPr>
            <a:lvl3pPr marL="1645920" indent="0" algn="ctr">
              <a:buNone/>
              <a:defRPr sz="3240"/>
            </a:lvl3pPr>
            <a:lvl4pPr marL="2468880" indent="0" algn="ctr">
              <a:buNone/>
              <a:defRPr sz="2880"/>
            </a:lvl4pPr>
            <a:lvl5pPr marL="3291840" indent="0" algn="ctr">
              <a:buNone/>
              <a:defRPr sz="2880"/>
            </a:lvl5pPr>
            <a:lvl6pPr marL="4114800" indent="0" algn="ctr">
              <a:buNone/>
              <a:defRPr sz="2880"/>
            </a:lvl6pPr>
            <a:lvl7pPr marL="4937760" indent="0" algn="ctr">
              <a:buNone/>
              <a:defRPr sz="2880"/>
            </a:lvl7pPr>
            <a:lvl8pPr marL="5760720" indent="0" algn="ctr">
              <a:buNone/>
              <a:defRPr sz="2880"/>
            </a:lvl8pPr>
            <a:lvl9pPr marL="6583680" indent="0" algn="ctr">
              <a:buNone/>
              <a:defRPr sz="28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01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79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0" y="681567"/>
            <a:ext cx="4732020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0" y="681567"/>
            <a:ext cx="13921740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381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224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0" y="3191512"/>
            <a:ext cx="18928080" cy="5325109"/>
          </a:xfrm>
        </p:spPr>
        <p:txBody>
          <a:bodyPr anchor="b"/>
          <a:lstStyle>
            <a:lvl1pPr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0" y="8566999"/>
            <a:ext cx="18928080" cy="2800349"/>
          </a:xfrm>
        </p:spPr>
        <p:txBody>
          <a:bodyPr/>
          <a:lstStyle>
            <a:lvl1pPr marL="0" indent="0">
              <a:buNone/>
              <a:defRPr sz="4320">
                <a:solidFill>
                  <a:schemeClr val="tx1">
                    <a:tint val="75000"/>
                  </a:schemeClr>
                </a:solidFill>
              </a:defRPr>
            </a:lvl1pPr>
            <a:lvl2pPr marL="82296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645920" indent="0">
              <a:buNone/>
              <a:defRPr sz="3240">
                <a:solidFill>
                  <a:schemeClr val="tx1">
                    <a:tint val="75000"/>
                  </a:schemeClr>
                </a:solidFill>
              </a:defRPr>
            </a:lvl3pPr>
            <a:lvl4pPr marL="246888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4pPr>
            <a:lvl5pPr marL="329184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5pPr>
            <a:lvl6pPr marL="411480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6pPr>
            <a:lvl7pPr marL="493776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7pPr>
            <a:lvl8pPr marL="576072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8pPr>
            <a:lvl9pPr marL="658368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868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3407833"/>
            <a:ext cx="932688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3407833"/>
            <a:ext cx="932688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61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681568"/>
            <a:ext cx="18928080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19" y="3138171"/>
            <a:ext cx="9284017" cy="1537969"/>
          </a:xfrm>
        </p:spPr>
        <p:txBody>
          <a:bodyPr anchor="b"/>
          <a:lstStyle>
            <a:lvl1pPr marL="0" indent="0">
              <a:buNone/>
              <a:defRPr sz="4320" b="1"/>
            </a:lvl1pPr>
            <a:lvl2pPr marL="822960" indent="0">
              <a:buNone/>
              <a:defRPr sz="3600" b="1"/>
            </a:lvl2pPr>
            <a:lvl3pPr marL="1645920" indent="0">
              <a:buNone/>
              <a:defRPr sz="3240" b="1"/>
            </a:lvl3pPr>
            <a:lvl4pPr marL="2468880" indent="0">
              <a:buNone/>
              <a:defRPr sz="2880" b="1"/>
            </a:lvl4pPr>
            <a:lvl5pPr marL="3291840" indent="0">
              <a:buNone/>
              <a:defRPr sz="2880" b="1"/>
            </a:lvl5pPr>
            <a:lvl6pPr marL="4114800" indent="0">
              <a:buNone/>
              <a:defRPr sz="2880" b="1"/>
            </a:lvl6pPr>
            <a:lvl7pPr marL="4937760" indent="0">
              <a:buNone/>
              <a:defRPr sz="2880" b="1"/>
            </a:lvl7pPr>
            <a:lvl8pPr marL="5760720" indent="0">
              <a:buNone/>
              <a:defRPr sz="2880" b="1"/>
            </a:lvl8pPr>
            <a:lvl9pPr marL="6583680" indent="0">
              <a:buNone/>
              <a:defRPr sz="28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19" y="4676140"/>
            <a:ext cx="928401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0" y="3138171"/>
            <a:ext cx="9329738" cy="1537969"/>
          </a:xfrm>
        </p:spPr>
        <p:txBody>
          <a:bodyPr anchor="b"/>
          <a:lstStyle>
            <a:lvl1pPr marL="0" indent="0">
              <a:buNone/>
              <a:defRPr sz="4320" b="1"/>
            </a:lvl1pPr>
            <a:lvl2pPr marL="822960" indent="0">
              <a:buNone/>
              <a:defRPr sz="3600" b="1"/>
            </a:lvl2pPr>
            <a:lvl3pPr marL="1645920" indent="0">
              <a:buNone/>
              <a:defRPr sz="3240" b="1"/>
            </a:lvl3pPr>
            <a:lvl4pPr marL="2468880" indent="0">
              <a:buNone/>
              <a:defRPr sz="2880" b="1"/>
            </a:lvl4pPr>
            <a:lvl5pPr marL="3291840" indent="0">
              <a:buNone/>
              <a:defRPr sz="2880" b="1"/>
            </a:lvl5pPr>
            <a:lvl6pPr marL="4114800" indent="0">
              <a:buNone/>
              <a:defRPr sz="2880" b="1"/>
            </a:lvl6pPr>
            <a:lvl7pPr marL="4937760" indent="0">
              <a:buNone/>
              <a:defRPr sz="2880" b="1"/>
            </a:lvl7pPr>
            <a:lvl8pPr marL="5760720" indent="0">
              <a:buNone/>
              <a:defRPr sz="2880" b="1"/>
            </a:lvl8pPr>
            <a:lvl9pPr marL="6583680" indent="0">
              <a:buNone/>
              <a:defRPr sz="28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0" y="4676140"/>
            <a:ext cx="9329738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476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87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380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853440"/>
            <a:ext cx="7078027" cy="2987040"/>
          </a:xfrm>
        </p:spPr>
        <p:txBody>
          <a:bodyPr anchor="b"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1843194"/>
            <a:ext cx="11109960" cy="9097433"/>
          </a:xfrm>
        </p:spPr>
        <p:txBody>
          <a:bodyPr/>
          <a:lstStyle>
            <a:lvl1pPr>
              <a:defRPr sz="5760"/>
            </a:lvl1pPr>
            <a:lvl2pPr>
              <a:defRPr sz="5040"/>
            </a:lvl2pPr>
            <a:lvl3pPr>
              <a:defRPr sz="432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3840480"/>
            <a:ext cx="7078027" cy="7114964"/>
          </a:xfrm>
        </p:spPr>
        <p:txBody>
          <a:bodyPr/>
          <a:lstStyle>
            <a:lvl1pPr marL="0" indent="0">
              <a:buNone/>
              <a:defRPr sz="2880"/>
            </a:lvl1pPr>
            <a:lvl2pPr marL="822960" indent="0">
              <a:buNone/>
              <a:defRPr sz="2520"/>
            </a:lvl2pPr>
            <a:lvl3pPr marL="1645920" indent="0">
              <a:buNone/>
              <a:defRPr sz="2160"/>
            </a:lvl3pPr>
            <a:lvl4pPr marL="2468880" indent="0">
              <a:buNone/>
              <a:defRPr sz="1800"/>
            </a:lvl4pPr>
            <a:lvl5pPr marL="3291840" indent="0">
              <a:buNone/>
              <a:defRPr sz="1800"/>
            </a:lvl5pPr>
            <a:lvl6pPr marL="4114800" indent="0">
              <a:buNone/>
              <a:defRPr sz="1800"/>
            </a:lvl6pPr>
            <a:lvl7pPr marL="4937760" indent="0">
              <a:buNone/>
              <a:defRPr sz="1800"/>
            </a:lvl7pPr>
            <a:lvl8pPr marL="5760720" indent="0">
              <a:buNone/>
              <a:defRPr sz="1800"/>
            </a:lvl8pPr>
            <a:lvl9pPr marL="658368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90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853440"/>
            <a:ext cx="7078027" cy="2987040"/>
          </a:xfrm>
        </p:spPr>
        <p:txBody>
          <a:bodyPr anchor="b"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1843194"/>
            <a:ext cx="11109960" cy="9097433"/>
          </a:xfrm>
        </p:spPr>
        <p:txBody>
          <a:bodyPr anchor="t"/>
          <a:lstStyle>
            <a:lvl1pPr marL="0" indent="0">
              <a:buNone/>
              <a:defRPr sz="5760"/>
            </a:lvl1pPr>
            <a:lvl2pPr marL="822960" indent="0">
              <a:buNone/>
              <a:defRPr sz="5040"/>
            </a:lvl2pPr>
            <a:lvl3pPr marL="1645920" indent="0">
              <a:buNone/>
              <a:defRPr sz="4320"/>
            </a:lvl3pPr>
            <a:lvl4pPr marL="2468880" indent="0">
              <a:buNone/>
              <a:defRPr sz="3600"/>
            </a:lvl4pPr>
            <a:lvl5pPr marL="3291840" indent="0">
              <a:buNone/>
              <a:defRPr sz="3600"/>
            </a:lvl5pPr>
            <a:lvl6pPr marL="4114800" indent="0">
              <a:buNone/>
              <a:defRPr sz="3600"/>
            </a:lvl6pPr>
            <a:lvl7pPr marL="4937760" indent="0">
              <a:buNone/>
              <a:defRPr sz="3600"/>
            </a:lvl7pPr>
            <a:lvl8pPr marL="5760720" indent="0">
              <a:buNone/>
              <a:defRPr sz="3600"/>
            </a:lvl8pPr>
            <a:lvl9pPr marL="6583680" indent="0">
              <a:buNone/>
              <a:defRPr sz="3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3840480"/>
            <a:ext cx="7078027" cy="7114964"/>
          </a:xfrm>
        </p:spPr>
        <p:txBody>
          <a:bodyPr/>
          <a:lstStyle>
            <a:lvl1pPr marL="0" indent="0">
              <a:buNone/>
              <a:defRPr sz="2880"/>
            </a:lvl1pPr>
            <a:lvl2pPr marL="822960" indent="0">
              <a:buNone/>
              <a:defRPr sz="2520"/>
            </a:lvl2pPr>
            <a:lvl3pPr marL="1645920" indent="0">
              <a:buNone/>
              <a:defRPr sz="2160"/>
            </a:lvl3pPr>
            <a:lvl4pPr marL="2468880" indent="0">
              <a:buNone/>
              <a:defRPr sz="1800"/>
            </a:lvl4pPr>
            <a:lvl5pPr marL="3291840" indent="0">
              <a:buNone/>
              <a:defRPr sz="1800"/>
            </a:lvl5pPr>
            <a:lvl6pPr marL="4114800" indent="0">
              <a:buNone/>
              <a:defRPr sz="1800"/>
            </a:lvl6pPr>
            <a:lvl7pPr marL="4937760" indent="0">
              <a:buNone/>
              <a:defRPr sz="1800"/>
            </a:lvl7pPr>
            <a:lvl8pPr marL="5760720" indent="0">
              <a:buNone/>
              <a:defRPr sz="1800"/>
            </a:lvl8pPr>
            <a:lvl9pPr marL="658368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81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681568"/>
            <a:ext cx="18928080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3407833"/>
            <a:ext cx="18928080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11865187"/>
            <a:ext cx="493776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9FFAD-3C5F-774C-AAF5-6E5626A88443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11865187"/>
            <a:ext cx="740664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11865187"/>
            <a:ext cx="493776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FEBF2-29D8-0B41-821D-98F2F14B6B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14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645920" rtl="0" eaLnBrk="1" latinLnBrk="0" hangingPunct="1">
        <a:lnSpc>
          <a:spcPct val="90000"/>
        </a:lnSpc>
        <a:spcBef>
          <a:spcPct val="0"/>
        </a:spcBef>
        <a:buNone/>
        <a:defRPr sz="79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164592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1pPr>
      <a:lvl2pPr marL="12344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0574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3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70332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52628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53492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61722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9951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2pPr>
      <a:lvl3pPr marL="16459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3pPr>
      <a:lvl4pPr marL="24688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11480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49377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57607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5836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FA0B116-FB2B-3268-35E9-D64CDA7F5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678" y="823498"/>
            <a:ext cx="20025976" cy="1153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582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037B3119-E6A4-B5E7-A3FC-550975DEE0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1956916"/>
              </p:ext>
            </p:extLst>
          </p:nvPr>
        </p:nvGraphicFramePr>
        <p:xfrm>
          <a:off x="838200" y="1168400"/>
          <a:ext cx="20446999" cy="82296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003983">
                  <a:extLst>
                    <a:ext uri="{9D8B030D-6E8A-4147-A177-3AD203B41FA5}">
                      <a16:colId xmlns:a16="http://schemas.microsoft.com/office/drawing/2014/main" val="153042703"/>
                    </a:ext>
                  </a:extLst>
                </a:gridCol>
                <a:gridCol w="2781641">
                  <a:extLst>
                    <a:ext uri="{9D8B030D-6E8A-4147-A177-3AD203B41FA5}">
                      <a16:colId xmlns:a16="http://schemas.microsoft.com/office/drawing/2014/main" val="1890609019"/>
                    </a:ext>
                  </a:extLst>
                </a:gridCol>
                <a:gridCol w="9656956">
                  <a:extLst>
                    <a:ext uri="{9D8B030D-6E8A-4147-A177-3AD203B41FA5}">
                      <a16:colId xmlns:a16="http://schemas.microsoft.com/office/drawing/2014/main" val="1935863936"/>
                    </a:ext>
                  </a:extLst>
                </a:gridCol>
                <a:gridCol w="5004419">
                  <a:extLst>
                    <a:ext uri="{9D8B030D-6E8A-4147-A177-3AD203B41FA5}">
                      <a16:colId xmlns:a16="http://schemas.microsoft.com/office/drawing/2014/main" val="33380354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Study Author(s)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GEO Accession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Study Title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 Types and Samples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150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Marthandan</a:t>
                      </a: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 (2015)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GSE64553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Hormetic</a:t>
                      </a: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effect of rotenone in primary human fibroblasts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WI-38 fibroblasts (n = 3)</a:t>
                      </a:r>
                    </a:p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IMR-90 fibroblasts (n = 3)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64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Marthandan</a:t>
                      </a: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 (2016)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GSE63577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Conserved senescence associated genes and pathways in primary human fibroblasts detected by RNA-seq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MRC-5 fibroblasts (n = 3)</a:t>
                      </a:r>
                    </a:p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WI-38 fibroblasts (n = 3)</a:t>
                      </a:r>
                    </a:p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BJ fibroblasts (n = 3)</a:t>
                      </a:r>
                    </a:p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IMR-90 fibroblasts (n = 3)</a:t>
                      </a:r>
                    </a:p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HFF fibroblasts (n = 3)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2838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Casella et al. (2019)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GSE130727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Transcriptome signature of cellular senescence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WI-38 fibroblasts (n = 2)</a:t>
                      </a:r>
                    </a:p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IMR-90 fibroblasts (n = 2)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6020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DeCecco</a:t>
                      </a: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 (2019)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GSE109700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L1 drives IFN in senescent cells and promotes age-associated inflammation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LF1 fibroblasts - early senescence (n = 3)</a:t>
                      </a:r>
                    </a:p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LF1 fibroblasts - deep senescence (n = 3)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8038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Sen et al. (2019)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GSE105951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Histone acetyltransferase p300 induces de novo super-enhancers to drive cellular senescence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IMR-90 fibroblasts (n = 4)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292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Voic</a:t>
                      </a: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et al. (2019)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RNA sequencing identifies common pathways between cigarette smoke exposure and replicative senescence in human airway epithelia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 algn="l" fontAlgn="b">
                        <a:buFont typeface="Arial" panose="020B0604020202020204" pitchFamily="34" charset="0"/>
                        <a:buChar char="•"/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Bronchial epithelial cells (n = 5)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78103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5897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D7C247C9-4147-419A-103B-B483376FF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97" y="156118"/>
            <a:ext cx="10779510" cy="6467706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5C3AEDDE-A089-1592-6BE6-0473A8A2CA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51484" y="1111777"/>
            <a:ext cx="9794116" cy="9794116"/>
          </a:xfrm>
          <a:prstGeom prst="rect">
            <a:avLst/>
          </a:prstGeom>
        </p:spPr>
      </p:pic>
      <p:pic>
        <p:nvPicPr>
          <p:cNvPr id="7" name="Picture 6" descr="Diagram, venn diagram&#10;&#10;Description automatically generated">
            <a:extLst>
              <a:ext uri="{FF2B5EF4-FFF2-40B4-BE49-F238E27FC236}">
                <a16:creationId xmlns:a16="http://schemas.microsoft.com/office/drawing/2014/main" id="{73D6C6B7-9E6B-D1E5-EEF5-C3B90BBDF7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8552" y="6923876"/>
            <a:ext cx="6778967" cy="572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08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1CDC4DA-5DDC-721A-7978-6A14A0C21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599" y="1841354"/>
            <a:ext cx="20536401" cy="855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70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6A240A6C-16F0-FCB6-FEB8-4CC3F954F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799" y="3077736"/>
            <a:ext cx="10972801" cy="6583680"/>
          </a:xfrm>
          <a:prstGeom prst="rect">
            <a:avLst/>
          </a:prstGeom>
        </p:spPr>
      </p:pic>
      <p:pic>
        <p:nvPicPr>
          <p:cNvPr id="8" name="Picture 7" descr="Chart, waterfall chart&#10;&#10;Description automatically generated">
            <a:extLst>
              <a:ext uri="{FF2B5EF4-FFF2-40B4-BE49-F238E27FC236}">
                <a16:creationId xmlns:a16="http://schemas.microsoft.com/office/drawing/2014/main" id="{87DE2D5F-7ACD-1A55-4432-E19AC30430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077735"/>
            <a:ext cx="10972799" cy="658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99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A5B36A0E-5E43-CFAF-155D-D00C9ACD5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098" y="1271239"/>
            <a:ext cx="9601200" cy="9601200"/>
          </a:xfrm>
          <a:prstGeom prst="rect">
            <a:avLst/>
          </a:prstGeom>
        </p:spPr>
      </p:pic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2BA0EEDE-74BD-45AB-04C1-4FB3AA073A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98351" y="1271239"/>
            <a:ext cx="9601200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070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7218D7B7-1365-E126-44A5-8663997258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836365"/>
              </p:ext>
            </p:extLst>
          </p:nvPr>
        </p:nvGraphicFramePr>
        <p:xfrm>
          <a:off x="769433" y="824733"/>
          <a:ext cx="19882625" cy="1054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6865">
                  <a:extLst>
                    <a:ext uri="{9D8B030D-6E8A-4147-A177-3AD203B41FA5}">
                      <a16:colId xmlns:a16="http://schemas.microsoft.com/office/drawing/2014/main" val="1986285266"/>
                    </a:ext>
                  </a:extLst>
                </a:gridCol>
                <a:gridCol w="3147715">
                  <a:extLst>
                    <a:ext uri="{9D8B030D-6E8A-4147-A177-3AD203B41FA5}">
                      <a16:colId xmlns:a16="http://schemas.microsoft.com/office/drawing/2014/main" val="2481710176"/>
                    </a:ext>
                  </a:extLst>
                </a:gridCol>
                <a:gridCol w="3385777">
                  <a:extLst>
                    <a:ext uri="{9D8B030D-6E8A-4147-A177-3AD203B41FA5}">
                      <a16:colId xmlns:a16="http://schemas.microsoft.com/office/drawing/2014/main" val="1676128004"/>
                    </a:ext>
                  </a:extLst>
                </a:gridCol>
                <a:gridCol w="3138898">
                  <a:extLst>
                    <a:ext uri="{9D8B030D-6E8A-4147-A177-3AD203B41FA5}">
                      <a16:colId xmlns:a16="http://schemas.microsoft.com/office/drawing/2014/main" val="298463843"/>
                    </a:ext>
                  </a:extLst>
                </a:gridCol>
                <a:gridCol w="4161685">
                  <a:extLst>
                    <a:ext uri="{9D8B030D-6E8A-4147-A177-3AD203B41FA5}">
                      <a16:colId xmlns:a16="http://schemas.microsoft.com/office/drawing/2014/main" val="226191914"/>
                    </a:ext>
                  </a:extLst>
                </a:gridCol>
                <a:gridCol w="4161685">
                  <a:extLst>
                    <a:ext uri="{9D8B030D-6E8A-4147-A177-3AD203B41FA5}">
                      <a16:colId xmlns:a16="http://schemas.microsoft.com/office/drawing/2014/main" val="28749881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 Description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Significant Transcript(s)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Aged Tissue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Disease Tissue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Senescence Status in Literature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504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CHRM2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Cholinergic receptor muscarinic 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ENST00000401861; ENST00000445907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Unknown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8672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PDCD1LG2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Programmed cell death 1 ligand 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ENST00000397747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Blood Vessel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CellAge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senescence gene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9734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SCN9A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Sodium voltage-gated channel alpha subunit 9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ENST00000303354; ENST00000409435; ENST00000409672; ENST00000454569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Promotes senescence via Rb pathway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0601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OXTR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Oxytocin receptor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ENST00000316793; ENST00000431493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Blood vessel; brain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Hypermethylated in anti-senescent response in human dermal fibroblasts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05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F2RL2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Coagulation factor II thrombin receptor like 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ENST00000296641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Blood vessel; lung; nerve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Idiopathic pulmonary fibrosis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Unknown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6089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THY1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Thy-1 cell surface antigen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ENST00000524970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Blood vessel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Idiopathic pulmonary fibrosis; heart failure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Associated with fibrotic response in IPF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611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TRHDE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Thyrotropin releasing hormone degrading enzyme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ENST00000261180; ENST00000547300; ENST00000549138; ENST00000549922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Lung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Unknown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15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BDKRB1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Bradykinin receptor B1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Unknown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3535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TRPA1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Transient receptor potential cation channel subfamily A member 1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ENST00000262209; ENST00000520596; ENST00000522271; ENST00000523582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Protective role in cardiac fibrosis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8997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PDGFRA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Platelet derived growth factor receptor alpha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ENST00000509490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Receptor for senescence-associated factor for wound healing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00966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1960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C9876336-24C1-C8FB-E071-47127D2C12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823395"/>
              </p:ext>
            </p:extLst>
          </p:nvPr>
        </p:nvGraphicFramePr>
        <p:xfrm>
          <a:off x="791736" y="182880"/>
          <a:ext cx="19882624" cy="1085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8540">
                  <a:extLst>
                    <a:ext uri="{9D8B030D-6E8A-4147-A177-3AD203B41FA5}">
                      <a16:colId xmlns:a16="http://schemas.microsoft.com/office/drawing/2014/main" val="1986285266"/>
                    </a:ext>
                  </a:extLst>
                </a:gridCol>
                <a:gridCol w="3150509">
                  <a:extLst>
                    <a:ext uri="{9D8B030D-6E8A-4147-A177-3AD203B41FA5}">
                      <a16:colId xmlns:a16="http://schemas.microsoft.com/office/drawing/2014/main" val="2481710176"/>
                    </a:ext>
                  </a:extLst>
                </a:gridCol>
                <a:gridCol w="3388782">
                  <a:extLst>
                    <a:ext uri="{9D8B030D-6E8A-4147-A177-3AD203B41FA5}">
                      <a16:colId xmlns:a16="http://schemas.microsoft.com/office/drawing/2014/main" val="1676128004"/>
                    </a:ext>
                  </a:extLst>
                </a:gridCol>
                <a:gridCol w="3159333">
                  <a:extLst>
                    <a:ext uri="{9D8B030D-6E8A-4147-A177-3AD203B41FA5}">
                      <a16:colId xmlns:a16="http://schemas.microsoft.com/office/drawing/2014/main" val="298463843"/>
                    </a:ext>
                  </a:extLst>
                </a:gridCol>
                <a:gridCol w="4147730">
                  <a:extLst>
                    <a:ext uri="{9D8B030D-6E8A-4147-A177-3AD203B41FA5}">
                      <a16:colId xmlns:a16="http://schemas.microsoft.com/office/drawing/2014/main" val="226191914"/>
                    </a:ext>
                  </a:extLst>
                </a:gridCol>
                <a:gridCol w="4147730">
                  <a:extLst>
                    <a:ext uri="{9D8B030D-6E8A-4147-A177-3AD203B41FA5}">
                      <a16:colId xmlns:a16="http://schemas.microsoft.com/office/drawing/2014/main" val="32010130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Gene Description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Significant Transcript(s)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Aged Tissue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Disease Tissue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Senescence Status in Literature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504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BDNF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Brain derived neurotrophic factor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ENST00000356660; ENST00000530786; ENST00000533131; ENST00000584049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Secreted by senescent fibroblasts to promote plasticity in keratinocytes; promotes cardiomyocyte contractility 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8672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CPA4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Carboxypeptidase A4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ENST00000222482; ENST00000493259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CellAge senescence gene; promotes cardiomyocyte hypertrophy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1449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TNFRSF11B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TNF receptor superfamily member 11b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ENST00000297350; ENST00000517352; ENST00000521597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Blood vessel; brain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Known SASP protein; upregulated in vascular aging; </a:t>
                      </a: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SenMayo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gene set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9309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FGF5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Fibroblast growth factor 5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ENST00000312465; ENST00000456523; ENST00000503413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Nerve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Member of a family of cytokines involved in fibroblast proliferation and aging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6136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MMP1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Matrix metallopeptidase 1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ENST00000315274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Idiopathic pulmonary fibrosis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SenMayo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gene; known inducer of senescence in pulmonary fibroblasts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5416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PDCD1LG2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Programmed cell death 1 ligand 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ENST00000397747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Blood vessel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CellAge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senescence gene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790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PSG5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Pregnancy specific beta-1-glycoprotein 5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ENST00000342951; ENST00000366175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CellAge senescence gene; upregulated in senescent hMSCs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222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CEMIP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 migration inducing hyaluronidase 1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ENST00000220244; ENST00000356249; ENST00000394685; ENST00000495041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Adipose; blood vessel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Upregulated in rheumatoid and osteoarthritis fibroblasts; induces fibrosis in osteoarthritic chondrocytes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8736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STC2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Stanniocalcin 2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ENST00000519511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CellAge senescence gene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9891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WNT5A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Wnt family member 5A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ENST00000474267; ENST00000493406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None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CellAge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senescence gene; promotes senescence in multiple cell types</a:t>
                      </a:r>
                    </a:p>
                  </a:txBody>
                  <a:tcPr marT="91440" marB="914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698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0573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14303</TotalTime>
  <Words>695</Words>
  <Application>Microsoft Macintosh PowerPoint</Application>
  <PresentationFormat>Custom</PresentationFormat>
  <Paragraphs>183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Eden Deng</dc:creator>
  <cp:lastModifiedBy>Eden Deng</cp:lastModifiedBy>
  <cp:revision>38</cp:revision>
  <dcterms:created xsi:type="dcterms:W3CDTF">2022-08-05T21:25:51Z</dcterms:created>
  <dcterms:modified xsi:type="dcterms:W3CDTF">2023-01-26T22:59:09Z</dcterms:modified>
</cp:coreProperties>
</file>

<file path=docProps/thumbnail.jpeg>
</file>